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2" r:id="rId6"/>
    <p:sldId id="263" r:id="rId7"/>
    <p:sldId id="264" r:id="rId8"/>
    <p:sldId id="265" r:id="rId9"/>
    <p:sldId id="267" r:id="rId10"/>
    <p:sldId id="261" r:id="rId11"/>
    <p:sldId id="266" r:id="rId12"/>
    <p:sldId id="269" r:id="rId13"/>
    <p:sldId id="270" r:id="rId14"/>
    <p:sldId id="274" r:id="rId15"/>
    <p:sldId id="271" r:id="rId16"/>
    <p:sldId id="275" r:id="rId17"/>
    <p:sldId id="276" r:id="rId18"/>
    <p:sldId id="268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2CC"/>
    <a:srgbClr val="A3B3DD"/>
    <a:srgbClr val="F6B5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6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1F248E-5C55-4082-8D02-59914B8791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378AA98-08CC-413A-91C9-14AD1DFED9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F66EEE-4A58-4E45-AA0C-68A86C5A8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3C65F-AABC-46AF-978B-D4A8005CBC07}" type="datetimeFigureOut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33783C-EA5A-4195-A578-9D1A9851E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FBA0D8-33FD-4720-B4FC-B09D208D5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75C22-D52E-483F-BD82-2B266039E0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7318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FB842C-2DB5-4095-B040-3B33B113F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A462294-2A86-4145-BBA1-BE6B1FE907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75AD70-1D4B-470F-90BA-1D7B73FA6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3C65F-AABC-46AF-978B-D4A8005CBC07}" type="datetimeFigureOut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9AD800-6A87-4BC6-BC67-188BAD747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9D9719-6371-4627-BED3-4B191D910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75C22-D52E-483F-BD82-2B266039E0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9246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5D0A13C-2271-4FBC-8B60-BD95354053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D8D6C53-6480-4DF2-94F0-EC3944C65C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D1C16D-C825-423C-94D8-46BAF32A4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3C65F-AABC-46AF-978B-D4A8005CBC07}" type="datetimeFigureOut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A65FE2-B634-47EB-AA54-0E614F01A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8DF1C1-9E49-4C25-94DA-FE2136EC3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75C22-D52E-483F-BD82-2B266039E0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9813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A92B45-FEA9-420E-98F1-9ECFAA8CA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50957E-3997-4C11-B5A4-AD2C0AC07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642808-A126-47F6-B281-E59B70A32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3C65F-AABC-46AF-978B-D4A8005CBC07}" type="datetimeFigureOut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41DCA0-1148-4C7B-9DA1-716992EEF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2AA535-7422-4487-B66C-FAC4465B5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75C22-D52E-483F-BD82-2B266039E0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8470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AD5688-D997-4CE9-9E81-5CAE50463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82B5A30-3A6A-4EED-A283-E2B2D00C67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591405-ABFD-4EF2-934D-E93CF2552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3C65F-AABC-46AF-978B-D4A8005CBC07}" type="datetimeFigureOut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91C219-612B-4F15-AD57-A7984E38D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C2DBEC-7A89-4E5C-BBAE-FCA9B5468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75C22-D52E-483F-BD82-2B266039E0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0647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8AF20A-02B4-4668-9FD5-7FDFD91C0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5859A8-1032-49C4-8F62-AD6D3736CD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E75ABE6-680F-473D-AB0D-8D5E0CC146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BE125A0-4D50-418E-9B05-6BCE9D22E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3C65F-AABC-46AF-978B-D4A8005CBC07}" type="datetimeFigureOut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438A5C2-FA78-4C2B-9C34-5324C0210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DCDBFF5-6643-4B0E-A22E-AC0EA5BAD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75C22-D52E-483F-BD82-2B266039E0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7216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EE5D6C-ECDA-4AB6-BE97-F29FD061A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A15F860-A14E-4D36-AD7F-793B6EDA6C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E999270-D211-4766-B231-73CB8F0FE8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46D4A0A-D168-49AD-A65B-99F2E1C38F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EC56FA7-A5FA-486B-A075-7993BCB8EF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3578F7C-6DFC-48C5-9E70-30E50071E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3C65F-AABC-46AF-978B-D4A8005CBC07}" type="datetimeFigureOut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D59ABB8-6A0E-4AD7-B8CB-692DB828E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5F28CA8-7A4C-4D53-ADE9-2D4D3BE01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75C22-D52E-483F-BD82-2B266039E0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0390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FB0A8C-A38F-4695-BB1D-1507A2470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B68FAF8-09BB-459C-948D-C21801B25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3C65F-AABC-46AF-978B-D4A8005CBC07}" type="datetimeFigureOut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1FD7B0E-0BD3-4858-A3EA-64B1E9BDC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70B658F-EACA-413F-B330-3D51B7641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75C22-D52E-483F-BD82-2B266039E0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5990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65401B7-80B9-4D8A-8BE1-E90854F91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3C65F-AABC-46AF-978B-D4A8005CBC07}" type="datetimeFigureOut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6B31E7C-2D9F-4606-90AC-5A14439D5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5C3DB5B-749B-4D42-A878-13E454667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75C22-D52E-483F-BD82-2B266039E0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1862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429D62-D4F6-4F00-83E6-F5867AAA8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B543FC-CE32-48DF-973C-DC4422F52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507E0AD-E122-4E5E-9EC6-42BC9B8D0E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5A94C16-93E9-4F24-A599-F93005FB2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3C65F-AABC-46AF-978B-D4A8005CBC07}" type="datetimeFigureOut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173CAB9-28BF-42CC-8602-7EA369BF1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1B7581D-F3CC-4425-A1C3-F546D92E7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75C22-D52E-483F-BD82-2B266039E0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0867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53B9C1-5FC2-49B7-8368-25F367EE3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1959094-A75B-4124-BE28-9DC38EE5F0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6E5E851-9652-4685-8F7D-B73611219E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1EBB011-C98E-4625-BA9D-53DB3864C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3C65F-AABC-46AF-978B-D4A8005CBC07}" type="datetimeFigureOut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1468038-FC10-484A-B38C-4CBE0923E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000EDF4-B34A-42AA-A63C-F5D18E205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75C22-D52E-483F-BD82-2B266039E0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4469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EECE7BE-B358-4AAD-A864-78DEEC03D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63222CF-B2F8-4D5C-AB6C-3ADFF2471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DA5E00-FD04-4335-8E8D-AEA98FDDF2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93C65F-AABC-46AF-978B-D4A8005CBC07}" type="datetimeFigureOut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EA13D7-386B-467B-8121-82D4079502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C31AD9-5EDD-415B-9762-103B4ABD70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575C22-D52E-483F-BD82-2B266039E0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705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7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54968A-45AD-4959-9567-3777FA60C7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7558" y="1092546"/>
            <a:ext cx="6177168" cy="2387600"/>
          </a:xfrm>
        </p:spPr>
        <p:txBody>
          <a:bodyPr>
            <a:normAutofit/>
          </a:bodyPr>
          <a:lstStyle/>
          <a:p>
            <a:r>
              <a:rPr lang="zh-CN" altLang="en-US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我眼中的机器学习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E3165B7-54DC-4B18-9B1A-1267C1D337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74635" y="3607008"/>
            <a:ext cx="5022573" cy="1655762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机器学习的“变”与“不变”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1953902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高杨帆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D411BE4-AA32-448B-BD8B-6D404F09A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12" y="1493164"/>
            <a:ext cx="5205083" cy="349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781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BF1FC3-467D-4648-A6B2-119D4C31F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456" y="325368"/>
            <a:ext cx="10515600" cy="1325563"/>
          </a:xfrm>
        </p:spPr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“不变”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28CED35-7CA3-426C-9870-A9624E017BBA}"/>
              </a:ext>
            </a:extLst>
          </p:cNvPr>
          <p:cNvSpPr txBox="1"/>
          <p:nvPr/>
        </p:nvSpPr>
        <p:spPr>
          <a:xfrm>
            <a:off x="1123121" y="1536800"/>
            <a:ext cx="8164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基本数学方法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logistic regression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9CF95C0-93A1-4F4E-AE54-B492708F155F}"/>
                  </a:ext>
                </a:extLst>
              </p:cNvPr>
              <p:cNvSpPr txBox="1"/>
              <p:nvPr/>
            </p:nvSpPr>
            <p:spPr>
              <a:xfrm>
                <a:off x="1123121" y="2305086"/>
                <a:ext cx="609517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确定</a:t>
                </a:r>
                <a:r>
                  <a: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hypothesis</a:t>
                </a: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函数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8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CN" altLang="en-US" sz="1800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zh-CN" altLang="en-US" sz="1800" i="1" dirty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zh-CN" altLang="en-US" sz="18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18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AutoNum type="arabicPeriod"/>
                </a:pP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9CF95C0-93A1-4F4E-AE54-B492708F1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121" y="2305086"/>
                <a:ext cx="6095170" cy="923330"/>
              </a:xfrm>
              <a:prstGeom prst="rect">
                <a:avLst/>
              </a:prstGeom>
              <a:blipFill>
                <a:blip r:embed="rId2"/>
                <a:stretch>
                  <a:fillRect l="-1000" t="-59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F8E3CA7-BD1F-4B81-AF43-CDFDE407AC25}"/>
                  </a:ext>
                </a:extLst>
              </p:cNvPr>
              <p:cNvSpPr txBox="1"/>
              <p:nvPr/>
            </p:nvSpPr>
            <p:spPr>
              <a:xfrm>
                <a:off x="-402536" y="2862363"/>
                <a:ext cx="6132443" cy="1099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83696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83696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CN" alt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kumimoji="0" lang="zh-CN" alt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83696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CN" alt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lang="en-US" altLang="zh-CN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p>
                              <m:r>
                                <a:rPr lang="en-US" altLang="zh-CN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CN" b="0" dirty="0">
                  <a:solidFill>
                    <a:prstClr val="black"/>
                  </a:solidFill>
                </a:endParaRPr>
              </a:p>
              <a:p>
                <a:endParaRPr lang="en-US" altLang="zh-CN" b="0" dirty="0">
                  <a:solidFill>
                    <a:prstClr val="black"/>
                  </a:solidFill>
                </a:endParaRPr>
              </a:p>
              <a:p>
                <a:r>
                  <a:rPr lang="zh-CN" altLang="en-US" dirty="0"/>
                  <a:t>                               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F8E3CA7-BD1F-4B81-AF43-CDFDE407A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02536" y="2862363"/>
                <a:ext cx="6132443" cy="10994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048723AF-D86A-4511-8F61-EEBF641E7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4603" y="2109220"/>
            <a:ext cx="3524276" cy="22383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32762F2-BE1A-474D-9FBF-0E6DF315E25E}"/>
                  </a:ext>
                </a:extLst>
              </p:cNvPr>
              <p:cNvSpPr txBox="1"/>
              <p:nvPr/>
            </p:nvSpPr>
            <p:spPr>
              <a:xfrm>
                <a:off x="1123121" y="4663973"/>
                <a:ext cx="609517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2. </a:t>
                </a: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确定</a:t>
                </a:r>
                <a:r>
                  <a: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zh-CN" sz="18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altLang="zh-CN" dirty="0"/>
                  <a:t> 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32762F2-BE1A-474D-9FBF-0E6DF315E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121" y="4663973"/>
                <a:ext cx="6095170" cy="646331"/>
              </a:xfrm>
              <a:prstGeom prst="rect">
                <a:avLst/>
              </a:prstGeom>
              <a:blipFill>
                <a:blip r:embed="rId5"/>
                <a:stretch>
                  <a:fillRect l="-800" t="-5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C58D0C28-45A5-4E22-8A7C-0F4D380E3E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2229" y="5173263"/>
            <a:ext cx="5429290" cy="144781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227FD0FD-4F7B-4219-83A8-D8D660944F02}"/>
              </a:ext>
            </a:extLst>
          </p:cNvPr>
          <p:cNvSpPr txBox="1"/>
          <p:nvPr/>
        </p:nvSpPr>
        <p:spPr>
          <a:xfrm>
            <a:off x="8358808" y="5332303"/>
            <a:ext cx="23704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可以看出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logistic regression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实际上是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softmax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regression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的特例</a:t>
            </a:r>
          </a:p>
        </p:txBody>
      </p:sp>
    </p:spTree>
    <p:extLst>
      <p:ext uri="{BB962C8B-B14F-4D97-AF65-F5344CB8AC3E}">
        <p14:creationId xmlns:p14="http://schemas.microsoft.com/office/powerpoint/2010/main" val="493733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BF1FC3-467D-4648-A6B2-119D4C31F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456" y="325368"/>
            <a:ext cx="10515600" cy="1325563"/>
          </a:xfrm>
        </p:spPr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“不变”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28CED35-7CA3-426C-9870-A9624E017BBA}"/>
              </a:ext>
            </a:extLst>
          </p:cNvPr>
          <p:cNvSpPr txBox="1"/>
          <p:nvPr/>
        </p:nvSpPr>
        <p:spPr>
          <a:xfrm>
            <a:off x="1123121" y="1536800"/>
            <a:ext cx="8164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基本数学方法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logistic regression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54458C6-1B62-4AD5-B58C-7D242BBDB840}"/>
              </a:ext>
            </a:extLst>
          </p:cNvPr>
          <p:cNvSpPr txBox="1"/>
          <p:nvPr/>
        </p:nvSpPr>
        <p:spPr>
          <a:xfrm>
            <a:off x="1123121" y="2305086"/>
            <a:ext cx="60951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采用梯度下降算法进行优化直至收敛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F3364DC-27A0-4220-89F4-73CB87F399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" t="4526" r="-123" b="3724"/>
          <a:stretch/>
        </p:blipFill>
        <p:spPr>
          <a:xfrm>
            <a:off x="824116" y="2907196"/>
            <a:ext cx="16222105" cy="17145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F55FEC3-E24A-406A-AC1D-946F17D77AC8}"/>
                  </a:ext>
                </a:extLst>
              </p:cNvPr>
              <p:cNvSpPr txBox="1"/>
              <p:nvPr/>
            </p:nvSpPr>
            <p:spPr>
              <a:xfrm>
                <a:off x="1032012" y="5061538"/>
                <a:ext cx="7267162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4.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得到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𝜃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，对新数据进行分类</a:t>
                </a:r>
                <a:endParaRPr lang="en-US" altLang="zh-CN" dirty="0"/>
              </a:p>
              <a:p>
                <a:pPr marL="342900" indent="-342900">
                  <a:buAutoNum type="arabicPeriod"/>
                </a:pP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F55FEC3-E24A-406A-AC1D-946F17D77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012" y="5061538"/>
                <a:ext cx="7267162" cy="923330"/>
              </a:xfrm>
              <a:prstGeom prst="rect">
                <a:avLst/>
              </a:prstGeom>
              <a:blipFill>
                <a:blip r:embed="rId3"/>
                <a:stretch>
                  <a:fillRect l="-671" t="-3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1537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BF1FC3-467D-4648-A6B2-119D4C31F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“变”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4CFE704-344A-44CC-AB05-9AEBB9FA73B2}"/>
              </a:ext>
            </a:extLst>
          </p:cNvPr>
          <p:cNvSpPr txBox="1"/>
          <p:nvPr/>
        </p:nvSpPr>
        <p:spPr>
          <a:xfrm>
            <a:off x="1123121" y="1536800"/>
            <a:ext cx="9750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网络结构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优化算法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回到复现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Yann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LeCun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论文的例子</a:t>
            </a:r>
          </a:p>
        </p:txBody>
      </p:sp>
      <p:graphicFrame>
        <p:nvGraphicFramePr>
          <p:cNvPr id="3" name="表格 5">
            <a:extLst>
              <a:ext uri="{FF2B5EF4-FFF2-40B4-BE49-F238E27FC236}">
                <a16:creationId xmlns:a16="http://schemas.microsoft.com/office/drawing/2014/main" id="{135D04C2-CE8E-4006-904E-7836EBC95D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749119"/>
              </p:ext>
            </p:extLst>
          </p:nvPr>
        </p:nvGraphicFramePr>
        <p:xfrm>
          <a:off x="773043" y="2547935"/>
          <a:ext cx="5322957" cy="31571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22957">
                  <a:extLst>
                    <a:ext uri="{9D8B030D-6E8A-4147-A177-3AD203B41FA5}">
                      <a16:colId xmlns:a16="http://schemas.microsoft.com/office/drawing/2014/main" val="2966078985"/>
                    </a:ext>
                  </a:extLst>
                </a:gridCol>
              </a:tblGrid>
              <a:tr h="6314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个变化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5252419"/>
                  </a:ext>
                </a:extLst>
              </a:tr>
              <a:tr h="63142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激活函数由</a:t>
                      </a:r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tanh</a:t>
                      </a: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变为</a:t>
                      </a:r>
                      <a:r>
                        <a:rPr lang="en-US" altLang="zh-CN" sz="24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ReLU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3849955"/>
                  </a:ext>
                </a:extLst>
              </a:tr>
              <a:tr h="63142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优化算法由</a:t>
                      </a:r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SGD</a:t>
                      </a: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变为</a:t>
                      </a:r>
                      <a:r>
                        <a:rPr lang="en-US" altLang="zh-CN" sz="24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AdamW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2759915"/>
                  </a:ext>
                </a:extLst>
              </a:tr>
              <a:tr h="63142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引入数据增强，减少过拟合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100352"/>
                  </a:ext>
                </a:extLst>
              </a:tr>
              <a:tr h="63142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在全连接层加入</a:t>
                      </a:r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dropout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227147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BCD1721D-72EF-4FB5-B244-318E04B64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245" y="2415206"/>
            <a:ext cx="5019712" cy="68580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346CFF6-9086-46F4-A9EF-F1481500300B}"/>
              </a:ext>
            </a:extLst>
          </p:cNvPr>
          <p:cNvSpPr txBox="1"/>
          <p:nvPr/>
        </p:nvSpPr>
        <p:spPr>
          <a:xfrm>
            <a:off x="5795755" y="3309086"/>
            <a:ext cx="60951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原论文复现结果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train error=0.60%, test error=4.43%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881932A-EC7B-40A5-9118-1C1183FE5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496" y="4098229"/>
            <a:ext cx="4924461" cy="73343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63C768E-278F-4BE0-B057-6030C0FEA7BA}"/>
              </a:ext>
            </a:extLst>
          </p:cNvPr>
          <p:cNvSpPr txBox="1"/>
          <p:nvPr/>
        </p:nvSpPr>
        <p:spPr>
          <a:xfrm>
            <a:off x="5848056" y="5042575"/>
            <a:ext cx="60951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使用“现代方法”复现结果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train error=1.70%, test error=1.89%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82070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BF1FC3-467D-4648-A6B2-119D4C31F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“变”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4CFE704-344A-44CC-AB05-9AEBB9FA73B2}"/>
              </a:ext>
            </a:extLst>
          </p:cNvPr>
          <p:cNvSpPr txBox="1"/>
          <p:nvPr/>
        </p:nvSpPr>
        <p:spPr>
          <a:xfrm>
            <a:off x="1123121" y="1536800"/>
            <a:ext cx="8164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训练条件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回到复现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Yann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LeCun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论文的例子</a:t>
            </a: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1D85FA74-031F-4F23-9C3B-058B40E7FB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9734272"/>
              </p:ext>
            </p:extLst>
          </p:nvPr>
        </p:nvGraphicFramePr>
        <p:xfrm>
          <a:off x="1177235" y="2970879"/>
          <a:ext cx="8906013" cy="26151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8671">
                  <a:extLst>
                    <a:ext uri="{9D8B030D-6E8A-4147-A177-3AD203B41FA5}">
                      <a16:colId xmlns:a16="http://schemas.microsoft.com/office/drawing/2014/main" val="3112559221"/>
                    </a:ext>
                  </a:extLst>
                </a:gridCol>
                <a:gridCol w="2968671">
                  <a:extLst>
                    <a:ext uri="{9D8B030D-6E8A-4147-A177-3AD203B41FA5}">
                      <a16:colId xmlns:a16="http://schemas.microsoft.com/office/drawing/2014/main" val="187180046"/>
                    </a:ext>
                  </a:extLst>
                </a:gridCol>
                <a:gridCol w="2968671">
                  <a:extLst>
                    <a:ext uri="{9D8B030D-6E8A-4147-A177-3AD203B41FA5}">
                      <a16:colId xmlns:a16="http://schemas.microsoft.com/office/drawing/2014/main" val="2641042008"/>
                    </a:ext>
                  </a:extLst>
                </a:gridCol>
              </a:tblGrid>
              <a:tr h="60651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训练条件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1989</a:t>
                      </a: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2022</a:t>
                      </a: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472181"/>
                  </a:ext>
                </a:extLst>
              </a:tr>
              <a:tr h="60651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数据（训练）集大小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7291</a:t>
                      </a: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张</a:t>
                      </a: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16*16</a:t>
                      </a: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灰度图像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几亿张图片，输入规模增长</a:t>
                      </a: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亿倍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460222"/>
                  </a:ext>
                </a:extLst>
              </a:tr>
              <a:tr h="60651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神经网络规模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大约</a:t>
                      </a: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9760</a:t>
                      </a: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个参数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几十亿，甚至数万亿参数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7839153"/>
                  </a:ext>
                </a:extLst>
              </a:tr>
              <a:tr h="60651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训练速度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最快</a:t>
                      </a: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90</a:t>
                      </a: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秒（无</a:t>
                      </a: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GPU</a:t>
                      </a: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加速）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351052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318A7391-1D32-4F56-88E3-0B56F4C65476}"/>
              </a:ext>
            </a:extLst>
          </p:cNvPr>
          <p:cNvSpPr txBox="1"/>
          <p:nvPr/>
        </p:nvSpPr>
        <p:spPr>
          <a:xfrm>
            <a:off x="4825448" y="5820505"/>
            <a:ext cx="2751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训练条件对比</a:t>
            </a:r>
          </a:p>
        </p:txBody>
      </p:sp>
    </p:spTree>
    <p:extLst>
      <p:ext uri="{BB962C8B-B14F-4D97-AF65-F5344CB8AC3E}">
        <p14:creationId xmlns:p14="http://schemas.microsoft.com/office/powerpoint/2010/main" val="1070909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BF1FC3-467D-4648-A6B2-119D4C31F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“变”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4CFE704-344A-44CC-AB05-9AEBB9FA73B2}"/>
              </a:ext>
            </a:extLst>
          </p:cNvPr>
          <p:cNvSpPr txBox="1"/>
          <p:nvPr/>
        </p:nvSpPr>
        <p:spPr>
          <a:xfrm>
            <a:off x="1123121" y="1536800"/>
            <a:ext cx="8164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网络深度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810EBC0-6F3A-49D5-A514-C43B55129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340" y="2253284"/>
            <a:ext cx="8077200" cy="384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66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BF1FC3-467D-4648-A6B2-119D4C31F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“变”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4CFE704-344A-44CC-AB05-9AEBB9FA73B2}"/>
              </a:ext>
            </a:extLst>
          </p:cNvPr>
          <p:cNvSpPr txBox="1"/>
          <p:nvPr/>
        </p:nvSpPr>
        <p:spPr>
          <a:xfrm>
            <a:off x="1123121" y="1536800"/>
            <a:ext cx="8164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应用范围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CD9E040-8BDC-4402-A116-7A765D5C2BEB}"/>
              </a:ext>
            </a:extLst>
          </p:cNvPr>
          <p:cNvSpPr txBox="1"/>
          <p:nvPr/>
        </p:nvSpPr>
        <p:spPr>
          <a:xfrm>
            <a:off x="1123121" y="2305086"/>
            <a:ext cx="60951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ML+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三维人体重建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536AF8F-B5E2-4A2F-80B5-EFE3F0B3D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239" y="1892790"/>
            <a:ext cx="5937529" cy="416946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4E18B9F-054B-4352-9AA4-AE5E6FE75314}"/>
              </a:ext>
            </a:extLst>
          </p:cNvPr>
          <p:cNvSpPr txBox="1"/>
          <p:nvPr/>
        </p:nvSpPr>
        <p:spPr>
          <a:xfrm>
            <a:off x="1123121" y="2956892"/>
            <a:ext cx="3448879" cy="2951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smplify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MPII(Max Planck Institute of Information)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实验室在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年的研究成果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其大致原理是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先通过</a:t>
            </a:r>
            <a:r>
              <a:rPr lang="en-US" altLang="zh-CN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OpenPose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(CMU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找到二维人体照片上的关键点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再通过神经网络学习一个模型进行三维人体的重建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52A0C48-F32F-44A2-868C-87BAAAC674DF}"/>
              </a:ext>
            </a:extLst>
          </p:cNvPr>
          <p:cNvSpPr txBox="1"/>
          <p:nvPr/>
        </p:nvSpPr>
        <p:spPr>
          <a:xfrm>
            <a:off x="7474226" y="6168375"/>
            <a:ext cx="2751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重建效果对比</a:t>
            </a:r>
          </a:p>
        </p:txBody>
      </p:sp>
    </p:spTree>
    <p:extLst>
      <p:ext uri="{BB962C8B-B14F-4D97-AF65-F5344CB8AC3E}">
        <p14:creationId xmlns:p14="http://schemas.microsoft.com/office/powerpoint/2010/main" val="1851644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BF1FC3-467D-4648-A6B2-119D4C31F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“变”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4CFE704-344A-44CC-AB05-9AEBB9FA73B2}"/>
              </a:ext>
            </a:extLst>
          </p:cNvPr>
          <p:cNvSpPr txBox="1"/>
          <p:nvPr/>
        </p:nvSpPr>
        <p:spPr>
          <a:xfrm>
            <a:off x="1123121" y="1536800"/>
            <a:ext cx="8164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应用范围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CD9E040-8BDC-4402-A116-7A765D5C2BEB}"/>
              </a:ext>
            </a:extLst>
          </p:cNvPr>
          <p:cNvSpPr txBox="1"/>
          <p:nvPr/>
        </p:nvSpPr>
        <p:spPr>
          <a:xfrm>
            <a:off x="1123121" y="2305086"/>
            <a:ext cx="60951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ML+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语言学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EF1D19A-4E28-44D1-985A-749F133CA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156" y="3559729"/>
            <a:ext cx="4980168" cy="288088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7AA0265-88C7-4C07-A8DD-781E97F1F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156" y="108758"/>
            <a:ext cx="2669093" cy="337930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F4C2681-4C6A-4BB9-BFD9-F036A46855AF}"/>
              </a:ext>
            </a:extLst>
          </p:cNvPr>
          <p:cNvSpPr txBox="1"/>
          <p:nvPr/>
        </p:nvSpPr>
        <p:spPr>
          <a:xfrm>
            <a:off x="8602317" y="1730553"/>
            <a:ext cx="2751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Transformer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主体结构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B0EF787-3D9A-43D1-A822-F7CB7A80D33C}"/>
              </a:ext>
            </a:extLst>
          </p:cNvPr>
          <p:cNvSpPr txBox="1"/>
          <p:nvPr/>
        </p:nvSpPr>
        <p:spPr>
          <a:xfrm>
            <a:off x="7396754" y="6435696"/>
            <a:ext cx="2122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NLP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的主要任务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1EDB1CD-4A91-4E5A-A875-31334CF4B3D4}"/>
              </a:ext>
            </a:extLst>
          </p:cNvPr>
          <p:cNvSpPr txBox="1"/>
          <p:nvPr/>
        </p:nvSpPr>
        <p:spPr>
          <a:xfrm>
            <a:off x="773571" y="2932933"/>
            <a:ext cx="3775627" cy="29518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自然语言处理（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NLP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）是目前机器学习和语言学交叉融合最成熟的方向之一，其主要原理是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将文本转化为“词向量”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，再通过某些神经网络结构（最近热门的是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transformer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）训练出模型，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完成情感分析，摘要提取，机器翻译，文本补充等任务。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4860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BF1FC3-467D-4648-A6B2-119D4C31F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“变”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4CFE704-344A-44CC-AB05-9AEBB9FA73B2}"/>
              </a:ext>
            </a:extLst>
          </p:cNvPr>
          <p:cNvSpPr txBox="1"/>
          <p:nvPr/>
        </p:nvSpPr>
        <p:spPr>
          <a:xfrm>
            <a:off x="1123121" y="1536800"/>
            <a:ext cx="8164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应用范围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CD9E040-8BDC-4402-A116-7A765D5C2BEB}"/>
              </a:ext>
            </a:extLst>
          </p:cNvPr>
          <p:cNvSpPr txBox="1"/>
          <p:nvPr/>
        </p:nvSpPr>
        <p:spPr>
          <a:xfrm>
            <a:off x="1123121" y="2305086"/>
            <a:ext cx="60951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ML+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音乐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5259C00-9733-4758-AEF3-4ADBBE368E8C}"/>
              </a:ext>
            </a:extLst>
          </p:cNvPr>
          <p:cNvSpPr txBox="1"/>
          <p:nvPr/>
        </p:nvSpPr>
        <p:spPr>
          <a:xfrm>
            <a:off x="1005095" y="2929523"/>
            <a:ext cx="3929684" cy="29518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这个是比较有意思的一个领域，我目前了解到的是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OpenAI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年的研究成果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MuseNet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是利用深度学习训练出一个可以续写出不同古典作曲家风格（如巴赫，贝多芬，莫扎特等）或不同流派（如乡村，游戏配乐等）的音乐。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5300D1A-4FF8-4906-B67E-1B1A3249E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923" y="944218"/>
            <a:ext cx="5099993" cy="2951898"/>
          </a:xfrm>
          <a:prstGeom prst="rect">
            <a:avLst/>
          </a:prstGeom>
        </p:spPr>
      </p:pic>
      <p:pic>
        <p:nvPicPr>
          <p:cNvPr id="9" name="MuseNet improvises Bach from Mozart’s Rondo alla Turca">
            <a:hlinkClick r:id="" action="ppaction://media"/>
            <a:extLst>
              <a:ext uri="{FF2B5EF4-FFF2-40B4-BE49-F238E27FC236}">
                <a16:creationId xmlns:a16="http://schemas.microsoft.com/office/drawing/2014/main" id="{C1FF45D1-2CA7-466D-A5A3-47BAD897A1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37147" y="4408445"/>
            <a:ext cx="304800" cy="3048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F760BAB-31AA-4F8E-9F90-3C0EBB8EABC4}"/>
              </a:ext>
            </a:extLst>
          </p:cNvPr>
          <p:cNvSpPr txBox="1"/>
          <p:nvPr/>
        </p:nvSpPr>
        <p:spPr>
          <a:xfrm>
            <a:off x="6861105" y="4405472"/>
            <a:ext cx="361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以巴赫的风格续写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土耳其进行曲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5633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9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E9EF71B-0177-4E99-80CC-2FC57E08A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708" y="1176321"/>
            <a:ext cx="8010584" cy="450535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9BB7DDA-0D5D-4F39-AB6C-B3D35D7AD118}"/>
              </a:ext>
            </a:extLst>
          </p:cNvPr>
          <p:cNvSpPr txBox="1"/>
          <p:nvPr/>
        </p:nvSpPr>
        <p:spPr>
          <a:xfrm>
            <a:off x="4267200" y="5105209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1953902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高杨帆</a:t>
            </a:r>
          </a:p>
        </p:txBody>
      </p:sp>
    </p:spTree>
    <p:extLst>
      <p:ext uri="{BB962C8B-B14F-4D97-AF65-F5344CB8AC3E}">
        <p14:creationId xmlns:p14="http://schemas.microsoft.com/office/powerpoint/2010/main" val="1034632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BF1FC3-467D-4648-A6B2-119D4C31F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前言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变了吗？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15A245-698D-45C5-9F90-ECFAB9C3F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Tesla AI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总监复现了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1989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Yann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LeCun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的手写数字识别论文，发现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在宏观层面上机器学习（这里是神经网络）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33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年来没有太大变化，我们仍然在建立由神经元层构成的可微神经网络体系架构，并使用反向传播和随机梯度下降对它们进行端到端优化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2F540CA-1A9F-45D2-92CF-B58692A1E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701" y="4323519"/>
            <a:ext cx="5019712" cy="6858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8FB0963-84A0-43F4-815C-68B750028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529920"/>
            <a:ext cx="5064213" cy="80963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C646430-2995-402F-895B-673C46277258}"/>
              </a:ext>
            </a:extLst>
          </p:cNvPr>
          <p:cNvSpPr txBox="1"/>
          <p:nvPr/>
        </p:nvSpPr>
        <p:spPr>
          <a:xfrm>
            <a:off x="6326256" y="4481755"/>
            <a:ext cx="5352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复现结果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train error=0.60%, test error=4.43%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D5A78EF-457F-4322-BC97-0AFF630DF441}"/>
              </a:ext>
            </a:extLst>
          </p:cNvPr>
          <p:cNvSpPr txBox="1"/>
          <p:nvPr/>
        </p:nvSpPr>
        <p:spPr>
          <a:xfrm>
            <a:off x="6326256" y="5667999"/>
            <a:ext cx="6352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原论文给出的结果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train error=0.14%, </a:t>
            </a:r>
          </a:p>
          <a:p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test error=5.00%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5318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BF1FC3-467D-4648-A6B2-119D4C31F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前言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没变吗？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90D0B30B-87F7-4281-BC91-E86A70D1BEC1}"/>
              </a:ext>
            </a:extLst>
          </p:cNvPr>
          <p:cNvSpPr/>
          <p:nvPr/>
        </p:nvSpPr>
        <p:spPr>
          <a:xfrm>
            <a:off x="276638" y="1386508"/>
            <a:ext cx="11638724" cy="5471492"/>
          </a:xfrm>
          <a:prstGeom prst="roundRect">
            <a:avLst/>
          </a:prstGeom>
          <a:solidFill>
            <a:srgbClr val="A3B3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DD2B543-0376-4300-8A89-E2205B3E622F}"/>
              </a:ext>
            </a:extLst>
          </p:cNvPr>
          <p:cNvSpPr txBox="1"/>
          <p:nvPr/>
        </p:nvSpPr>
        <p:spPr>
          <a:xfrm>
            <a:off x="4780721" y="6331616"/>
            <a:ext cx="4244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Machine Learning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查看源图像">
            <a:extLst>
              <a:ext uri="{FF2B5EF4-FFF2-40B4-BE49-F238E27FC236}">
                <a16:creationId xmlns:a16="http://schemas.microsoft.com/office/drawing/2014/main" id="{09D7F543-CDC1-438C-A581-D0EE316BA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671" y="1623702"/>
            <a:ext cx="2824724" cy="176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4B53ACA-80C3-4347-9CF5-D32D439C140E}"/>
              </a:ext>
            </a:extLst>
          </p:cNvPr>
          <p:cNvSpPr txBox="1"/>
          <p:nvPr/>
        </p:nvSpPr>
        <p:spPr>
          <a:xfrm>
            <a:off x="1545533" y="3543300"/>
            <a:ext cx="17294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Self-driving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8" name="Picture 4" descr="查看源图像">
            <a:extLst>
              <a:ext uri="{FF2B5EF4-FFF2-40B4-BE49-F238E27FC236}">
                <a16:creationId xmlns:a16="http://schemas.microsoft.com/office/drawing/2014/main" id="{D872B90E-9537-41FA-9860-B9E00B614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8308" y="1623702"/>
            <a:ext cx="3258744" cy="180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80BE3F5-F5F8-4BE4-8949-4C42705ED9C3}"/>
              </a:ext>
            </a:extLst>
          </p:cNvPr>
          <p:cNvSpPr txBox="1"/>
          <p:nvPr/>
        </p:nvSpPr>
        <p:spPr>
          <a:xfrm>
            <a:off x="4818820" y="3543300"/>
            <a:ext cx="3027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Machine translation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DC3C281-A2C2-4F06-9EF8-61F12C4F6D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5087" y="1538817"/>
            <a:ext cx="3365242" cy="213996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79FD3B9-08A6-423F-9A77-DA35E237CA42}"/>
              </a:ext>
            </a:extLst>
          </p:cNvPr>
          <p:cNvSpPr txBox="1"/>
          <p:nvPr/>
        </p:nvSpPr>
        <p:spPr>
          <a:xfrm>
            <a:off x="8113866" y="3845939"/>
            <a:ext cx="3181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 avatar reconstruction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D7DF9BB-2BF8-4EEF-9F58-25591BCFE9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841" y="4141998"/>
            <a:ext cx="3128791" cy="1810958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7520314E-EE8F-4FCB-AE18-60887E673598}"/>
              </a:ext>
            </a:extLst>
          </p:cNvPr>
          <p:cNvSpPr txBox="1"/>
          <p:nvPr/>
        </p:nvSpPr>
        <p:spPr>
          <a:xfrm>
            <a:off x="1387420" y="6005368"/>
            <a:ext cx="2529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 composer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30" name="Picture 6" descr="查看源图像">
            <a:extLst>
              <a:ext uri="{FF2B5EF4-FFF2-40B4-BE49-F238E27FC236}">
                <a16:creationId xmlns:a16="http://schemas.microsoft.com/office/drawing/2014/main" id="{0D318938-6E2C-47C5-8A9F-A192ABCF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782" y="4343520"/>
            <a:ext cx="3525952" cy="1435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A29E1D14-D495-4184-8257-806130DCB99A}"/>
              </a:ext>
            </a:extLst>
          </p:cNvPr>
          <p:cNvSpPr txBox="1"/>
          <p:nvPr/>
        </p:nvSpPr>
        <p:spPr>
          <a:xfrm>
            <a:off x="4838056" y="5951744"/>
            <a:ext cx="3784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Recommend system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CBCA9C8-4231-4E2B-9DE0-0AE0FEEE8B76}"/>
              </a:ext>
            </a:extLst>
          </p:cNvPr>
          <p:cNvSpPr txBox="1"/>
          <p:nvPr/>
        </p:nvSpPr>
        <p:spPr>
          <a:xfrm>
            <a:off x="9024730" y="4951859"/>
            <a:ext cx="2529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… …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145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BF1FC3-467D-4648-A6B2-119D4C31F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456" y="325368"/>
            <a:ext cx="10515600" cy="1325563"/>
          </a:xfrm>
        </p:spPr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“不变”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28CED35-7CA3-426C-9870-A9624E017BBA}"/>
              </a:ext>
            </a:extLst>
          </p:cNvPr>
          <p:cNvSpPr txBox="1"/>
          <p:nvPr/>
        </p:nvSpPr>
        <p:spPr>
          <a:xfrm>
            <a:off x="1123121" y="1536800"/>
            <a:ext cx="5511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基本任务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68D6BBA-FC8C-40AC-9A11-9FD930251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728" y="2139533"/>
            <a:ext cx="4350855" cy="4350855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F34BC3D7-D24C-4877-B81D-3CFBD5549E14}"/>
              </a:ext>
            </a:extLst>
          </p:cNvPr>
          <p:cNvCxnSpPr/>
          <p:nvPr/>
        </p:nvCxnSpPr>
        <p:spPr>
          <a:xfrm flipH="1">
            <a:off x="2415209" y="3271452"/>
            <a:ext cx="13069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82C50A6C-F712-4E7E-B2F1-00FBD4F6B4F5}"/>
              </a:ext>
            </a:extLst>
          </p:cNvPr>
          <p:cNvCxnSpPr>
            <a:cxnSpLocks/>
          </p:cNvCxnSpPr>
          <p:nvPr/>
        </p:nvCxnSpPr>
        <p:spPr>
          <a:xfrm>
            <a:off x="8082583" y="3271452"/>
            <a:ext cx="14241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B7FC230C-F875-4506-A7A4-3C9B0624B06E}"/>
              </a:ext>
            </a:extLst>
          </p:cNvPr>
          <p:cNvCxnSpPr>
            <a:cxnSpLocks/>
          </p:cNvCxnSpPr>
          <p:nvPr/>
        </p:nvCxnSpPr>
        <p:spPr>
          <a:xfrm>
            <a:off x="8082583" y="5448121"/>
            <a:ext cx="14589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24000E34-19B9-4351-9FF9-B2726B909B07}"/>
              </a:ext>
            </a:extLst>
          </p:cNvPr>
          <p:cNvCxnSpPr/>
          <p:nvPr/>
        </p:nvCxnSpPr>
        <p:spPr>
          <a:xfrm flipH="1">
            <a:off x="2424733" y="5448121"/>
            <a:ext cx="13069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195A0C56-A64A-458F-A308-2AF3EFA8D537}"/>
              </a:ext>
            </a:extLst>
          </p:cNvPr>
          <p:cNvSpPr txBox="1"/>
          <p:nvPr/>
        </p:nvSpPr>
        <p:spPr>
          <a:xfrm>
            <a:off x="991014" y="3059668"/>
            <a:ext cx="1560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“是什么”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2EC8E5C-8225-465F-9CCC-35D0E586836B}"/>
              </a:ext>
            </a:extLst>
          </p:cNvPr>
          <p:cNvSpPr txBox="1"/>
          <p:nvPr/>
        </p:nvSpPr>
        <p:spPr>
          <a:xfrm>
            <a:off x="9541565" y="3086786"/>
            <a:ext cx="1560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“是多少”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3C589D6-A93A-4BD3-9326-088D07C0EB49}"/>
              </a:ext>
            </a:extLst>
          </p:cNvPr>
          <p:cNvSpPr txBox="1"/>
          <p:nvPr/>
        </p:nvSpPr>
        <p:spPr>
          <a:xfrm>
            <a:off x="991013" y="5263455"/>
            <a:ext cx="1560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“怎么分”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2946F79-0B87-4B93-9050-0878563EB5AB}"/>
              </a:ext>
            </a:extLst>
          </p:cNvPr>
          <p:cNvSpPr txBox="1"/>
          <p:nvPr/>
        </p:nvSpPr>
        <p:spPr>
          <a:xfrm>
            <a:off x="9541564" y="5263455"/>
            <a:ext cx="1560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“怎么做”</a:t>
            </a:r>
          </a:p>
        </p:txBody>
      </p:sp>
    </p:spTree>
    <p:extLst>
      <p:ext uri="{BB962C8B-B14F-4D97-AF65-F5344CB8AC3E}">
        <p14:creationId xmlns:p14="http://schemas.microsoft.com/office/powerpoint/2010/main" val="2491390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BF1FC3-467D-4648-A6B2-119D4C31F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456" y="325368"/>
            <a:ext cx="10515600" cy="1325563"/>
          </a:xfrm>
        </p:spPr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“不变”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28CED35-7CA3-426C-9870-A9624E017BBA}"/>
              </a:ext>
            </a:extLst>
          </p:cNvPr>
          <p:cNvSpPr txBox="1"/>
          <p:nvPr/>
        </p:nvSpPr>
        <p:spPr>
          <a:xfrm>
            <a:off x="1123121" y="1536800"/>
            <a:ext cx="5511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基本任务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“是什么”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68D6BBA-FC8C-40AC-9A11-9FD930251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67" y="2432737"/>
            <a:ext cx="3645041" cy="364504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5B27C85-4B35-4EAD-9A4D-2A34F5C7A65C}"/>
              </a:ext>
            </a:extLst>
          </p:cNvPr>
          <p:cNvSpPr/>
          <p:nvPr/>
        </p:nvSpPr>
        <p:spPr>
          <a:xfrm>
            <a:off x="829918" y="3006588"/>
            <a:ext cx="1451113" cy="6162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106113C-294F-4D35-96A6-E2CC83DE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159" y="2540757"/>
            <a:ext cx="5182115" cy="3429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256657E-BB81-4F12-91A7-33AFA239D4AA}"/>
              </a:ext>
            </a:extLst>
          </p:cNvPr>
          <p:cNvSpPr txBox="1"/>
          <p:nvPr/>
        </p:nvSpPr>
        <p:spPr>
          <a:xfrm>
            <a:off x="5824328" y="6217965"/>
            <a:ext cx="4716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logistic regression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对数据进行二分类</a:t>
            </a:r>
          </a:p>
        </p:txBody>
      </p:sp>
    </p:spTree>
    <p:extLst>
      <p:ext uri="{BB962C8B-B14F-4D97-AF65-F5344CB8AC3E}">
        <p14:creationId xmlns:p14="http://schemas.microsoft.com/office/powerpoint/2010/main" val="1331834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BF1FC3-467D-4648-A6B2-119D4C31F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456" y="325368"/>
            <a:ext cx="10515600" cy="1325563"/>
          </a:xfrm>
        </p:spPr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“不变”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28CED35-7CA3-426C-9870-A9624E017BBA}"/>
              </a:ext>
            </a:extLst>
          </p:cNvPr>
          <p:cNvSpPr txBox="1"/>
          <p:nvPr/>
        </p:nvSpPr>
        <p:spPr>
          <a:xfrm>
            <a:off x="1123121" y="1536800"/>
            <a:ext cx="5511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基本任务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“是多少”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68D6BBA-FC8C-40AC-9A11-9FD930251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67" y="2432737"/>
            <a:ext cx="3645041" cy="364504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F05A386-ED2E-489D-B917-63A53A2D23F5}"/>
              </a:ext>
            </a:extLst>
          </p:cNvPr>
          <p:cNvSpPr/>
          <p:nvPr/>
        </p:nvSpPr>
        <p:spPr>
          <a:xfrm>
            <a:off x="2643809" y="3006588"/>
            <a:ext cx="1451113" cy="6162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C826E34-C0AD-4FB4-8693-232DE6D3D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19983"/>
            <a:ext cx="4755993" cy="332919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36D4379-016F-4FEF-AE38-F78146A28D9A}"/>
              </a:ext>
            </a:extLst>
          </p:cNvPr>
          <p:cNvSpPr txBox="1"/>
          <p:nvPr/>
        </p:nvSpPr>
        <p:spPr>
          <a:xfrm>
            <a:off x="6470371" y="6198193"/>
            <a:ext cx="4169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linear regression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对数据进行拟合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2431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BF1FC3-467D-4648-A6B2-119D4C31F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456" y="325368"/>
            <a:ext cx="10515600" cy="1325563"/>
          </a:xfrm>
        </p:spPr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“不变”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28CED35-7CA3-426C-9870-A9624E017BBA}"/>
              </a:ext>
            </a:extLst>
          </p:cNvPr>
          <p:cNvSpPr txBox="1"/>
          <p:nvPr/>
        </p:nvSpPr>
        <p:spPr>
          <a:xfrm>
            <a:off x="1123121" y="1536800"/>
            <a:ext cx="5511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基本任务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“怎么分”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68D6BBA-FC8C-40AC-9A11-9FD930251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67" y="2432737"/>
            <a:ext cx="3645041" cy="364504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EEF84A1-ED2F-4AB6-99ED-44754A9BE7B3}"/>
              </a:ext>
            </a:extLst>
          </p:cNvPr>
          <p:cNvSpPr/>
          <p:nvPr/>
        </p:nvSpPr>
        <p:spPr>
          <a:xfrm>
            <a:off x="839857" y="4800601"/>
            <a:ext cx="1451113" cy="6162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9ECE5AA-F272-4EA1-8E87-F2A39AB2D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552" y="2343289"/>
            <a:ext cx="4999179" cy="364504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7C978C5-A811-480F-AD8C-6D9A5EAD53F2}"/>
              </a:ext>
            </a:extLst>
          </p:cNvPr>
          <p:cNvSpPr txBox="1"/>
          <p:nvPr/>
        </p:nvSpPr>
        <p:spPr>
          <a:xfrm>
            <a:off x="6395827" y="6271599"/>
            <a:ext cx="4169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K-means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对无标签数据进行聚类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3971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BF1FC3-467D-4648-A6B2-119D4C31F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456" y="325368"/>
            <a:ext cx="10515600" cy="1325563"/>
          </a:xfrm>
        </p:spPr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“不变”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28CED35-7CA3-426C-9870-A9624E017BBA}"/>
              </a:ext>
            </a:extLst>
          </p:cNvPr>
          <p:cNvSpPr txBox="1"/>
          <p:nvPr/>
        </p:nvSpPr>
        <p:spPr>
          <a:xfrm>
            <a:off x="1123121" y="1536800"/>
            <a:ext cx="5511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基本任务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“怎么做”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68D6BBA-FC8C-40AC-9A11-9FD930251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67" y="2432737"/>
            <a:ext cx="3645041" cy="364504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BF140E0-8BB3-408C-95FC-7096A0B7ED72}"/>
              </a:ext>
            </a:extLst>
          </p:cNvPr>
          <p:cNvSpPr/>
          <p:nvPr/>
        </p:nvSpPr>
        <p:spPr>
          <a:xfrm>
            <a:off x="2643809" y="4830419"/>
            <a:ext cx="1451113" cy="6162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00F9257-00B7-4F2C-869C-A05FEFB39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825" y="1584719"/>
            <a:ext cx="4676775" cy="459105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B012450-8798-422B-A5C8-D028353DB972}"/>
              </a:ext>
            </a:extLst>
          </p:cNvPr>
          <p:cNvSpPr txBox="1"/>
          <p:nvPr/>
        </p:nvSpPr>
        <p:spPr>
          <a:xfrm>
            <a:off x="7394712" y="6312493"/>
            <a:ext cx="3622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训练两足机器人行走</a:t>
            </a:r>
          </a:p>
        </p:txBody>
      </p:sp>
    </p:spTree>
    <p:extLst>
      <p:ext uri="{BB962C8B-B14F-4D97-AF65-F5344CB8AC3E}">
        <p14:creationId xmlns:p14="http://schemas.microsoft.com/office/powerpoint/2010/main" val="966544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BF1FC3-467D-4648-A6B2-119D4C31F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456" y="325368"/>
            <a:ext cx="10515600" cy="1325563"/>
          </a:xfrm>
        </p:spPr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“不变”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28CED35-7CA3-426C-9870-A9624E017BBA}"/>
              </a:ext>
            </a:extLst>
          </p:cNvPr>
          <p:cNvSpPr txBox="1"/>
          <p:nvPr/>
        </p:nvSpPr>
        <p:spPr>
          <a:xfrm>
            <a:off x="1123121" y="1536800"/>
            <a:ext cx="8164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基本数学方法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5B2F16B-475A-4BC3-9E18-8472BA6286AB}"/>
                  </a:ext>
                </a:extLst>
              </p:cNvPr>
              <p:cNvSpPr txBox="1"/>
              <p:nvPr/>
            </p:nvSpPr>
            <p:spPr>
              <a:xfrm>
                <a:off x="1321904" y="2305878"/>
                <a:ext cx="9019761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确定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hypothesis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函数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zh-CN" altLang="en-US" sz="24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由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zh-CN" altLang="en-US" sz="24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确定代价函数</a:t>
                </a:r>
                <a14:m>
                  <m:oMath xmlns:m="http://schemas.openxmlformats.org/officeDocument/2006/math">
                    <m: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zh-CN" sz="24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zh-CN" sz="24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一般由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概率统计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知识得到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利用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优化算法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最小化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zh-CN" sz="24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此时的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即是该问题的全局（局部）最优解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5B2F16B-475A-4BC3-9E18-8472BA628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904" y="2305878"/>
                <a:ext cx="9019761" cy="2677656"/>
              </a:xfrm>
              <a:prstGeom prst="rect">
                <a:avLst/>
              </a:prstGeom>
              <a:blipFill>
                <a:blip r:embed="rId2"/>
                <a:stretch>
                  <a:fillRect l="-1285" t="-3182"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34816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1450</TotalTime>
  <Words>666</Words>
  <Application>Microsoft Office PowerPoint</Application>
  <PresentationFormat>宽屏</PresentationFormat>
  <Paragraphs>100</Paragraphs>
  <Slides>18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4" baseType="lpstr">
      <vt:lpstr>等线</vt:lpstr>
      <vt:lpstr>等线 Light</vt:lpstr>
      <vt:lpstr>微软雅黑</vt:lpstr>
      <vt:lpstr>Arial</vt:lpstr>
      <vt:lpstr>Cambria Math</vt:lpstr>
      <vt:lpstr>Office 主题​​</vt:lpstr>
      <vt:lpstr>我眼中的机器学习</vt:lpstr>
      <vt:lpstr>前言——变了吗？</vt:lpstr>
      <vt:lpstr>前言——没变吗？</vt:lpstr>
      <vt:lpstr>“不变”</vt:lpstr>
      <vt:lpstr>“不变”</vt:lpstr>
      <vt:lpstr>“不变”</vt:lpstr>
      <vt:lpstr>“不变”</vt:lpstr>
      <vt:lpstr>“不变”</vt:lpstr>
      <vt:lpstr>“不变”</vt:lpstr>
      <vt:lpstr>“不变”</vt:lpstr>
      <vt:lpstr>“不变”</vt:lpstr>
      <vt:lpstr>“变”</vt:lpstr>
      <vt:lpstr>“变”</vt:lpstr>
      <vt:lpstr>“变”</vt:lpstr>
      <vt:lpstr>“变”</vt:lpstr>
      <vt:lpstr>“变”</vt:lpstr>
      <vt:lpstr>“变”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我眼中的机器学习</dc:title>
  <dc:creator>GAO Charles</dc:creator>
  <cp:lastModifiedBy>GAO Charles</cp:lastModifiedBy>
  <cp:revision>17</cp:revision>
  <dcterms:created xsi:type="dcterms:W3CDTF">2022-03-28T10:51:19Z</dcterms:created>
  <dcterms:modified xsi:type="dcterms:W3CDTF">2022-04-01T10:20:37Z</dcterms:modified>
</cp:coreProperties>
</file>